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0" r:id="rId2"/>
    <p:sldId id="256" r:id="rId3"/>
    <p:sldId id="257" r:id="rId4"/>
    <p:sldId id="258" r:id="rId5"/>
    <p:sldId id="259" r:id="rId6"/>
    <p:sldId id="260" r:id="rId7"/>
    <p:sldId id="281" r:id="rId8"/>
    <p:sldId id="282" r:id="rId9"/>
    <p:sldId id="283" r:id="rId10"/>
    <p:sldId id="287" r:id="rId11"/>
    <p:sldId id="263" r:id="rId12"/>
    <p:sldId id="265" r:id="rId13"/>
    <p:sldId id="286" r:id="rId14"/>
    <p:sldId id="267" r:id="rId15"/>
    <p:sldId id="284" r:id="rId16"/>
    <p:sldId id="285" r:id="rId17"/>
    <p:sldId id="268" r:id="rId18"/>
    <p:sldId id="269" r:id="rId19"/>
    <p:sldId id="272" r:id="rId20"/>
    <p:sldId id="288" r:id="rId21"/>
    <p:sldId id="289" r:id="rId22"/>
    <p:sldId id="274" r:id="rId23"/>
    <p:sldId id="276" r:id="rId24"/>
    <p:sldId id="278" r:id="rId25"/>
    <p:sldId id="291" r:id="rId26"/>
    <p:sldId id="279" r:id="rId27"/>
    <p:sldId id="280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06" autoAdjust="0"/>
    <p:restoredTop sz="94660"/>
  </p:normalViewPr>
  <p:slideViewPr>
    <p:cSldViewPr snapToGrid="0">
      <p:cViewPr>
        <p:scale>
          <a:sx n="110" d="100"/>
          <a:sy n="110" d="100"/>
        </p:scale>
        <p:origin x="642" y="2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80" d="100"/>
        <a:sy n="180" d="100"/>
      </p:scale>
      <p:origin x="0" y="-1041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DAB0E-11EF-4FFA-8851-0E932BFACDC8}" type="datetimeFigureOut">
              <a:rPr lang="en-US" smtClean="0"/>
              <a:t>9/28/2014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22E21B-E6F7-4EF1-99B2-67E21B5BBC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9704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DAB0E-11EF-4FFA-8851-0E932BFACDC8}" type="datetimeFigureOut">
              <a:rPr lang="en-US" smtClean="0"/>
              <a:t>9/28/2014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22E21B-E6F7-4EF1-99B2-67E21B5BBC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4160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DAB0E-11EF-4FFA-8851-0E932BFACDC8}" type="datetimeFigureOut">
              <a:rPr lang="en-US" smtClean="0"/>
              <a:t>9/28/2014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22E21B-E6F7-4EF1-99B2-67E21B5BBC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9571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DAB0E-11EF-4FFA-8851-0E932BFACDC8}" type="datetimeFigureOut">
              <a:rPr lang="en-US" smtClean="0"/>
              <a:t>9/28/2014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22E21B-E6F7-4EF1-99B2-67E21B5BBC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8049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DAB0E-11EF-4FFA-8851-0E932BFACDC8}" type="datetimeFigureOut">
              <a:rPr lang="en-US" smtClean="0"/>
              <a:t>9/28/2014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22E21B-E6F7-4EF1-99B2-67E21B5BBC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307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DAB0E-11EF-4FFA-8851-0E932BFACDC8}" type="datetimeFigureOut">
              <a:rPr lang="en-US" smtClean="0"/>
              <a:t>9/28/2014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22E21B-E6F7-4EF1-99B2-67E21B5BBC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0442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DAB0E-11EF-4FFA-8851-0E932BFACDC8}" type="datetimeFigureOut">
              <a:rPr lang="en-US" smtClean="0"/>
              <a:t>9/28/2014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22E21B-E6F7-4EF1-99B2-67E21B5BBC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13180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DAB0E-11EF-4FFA-8851-0E932BFACDC8}" type="datetimeFigureOut">
              <a:rPr lang="en-US" smtClean="0"/>
              <a:t>9/28/2014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22E21B-E6F7-4EF1-99B2-67E21B5BBC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3658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DAB0E-11EF-4FFA-8851-0E932BFACDC8}" type="datetimeFigureOut">
              <a:rPr lang="en-US" smtClean="0"/>
              <a:t>9/28/2014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22E21B-E6F7-4EF1-99B2-67E21B5BBC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3550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DAB0E-11EF-4FFA-8851-0E932BFACDC8}" type="datetimeFigureOut">
              <a:rPr lang="en-US" smtClean="0"/>
              <a:t>9/28/2014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22E21B-E6F7-4EF1-99B2-67E21B5BBC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0333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DAB0E-11EF-4FFA-8851-0E932BFACDC8}" type="datetimeFigureOut">
              <a:rPr lang="en-US" smtClean="0"/>
              <a:t>9/28/2014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22E21B-E6F7-4EF1-99B2-67E21B5BBC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1144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DDAB0E-11EF-4FFA-8851-0E932BFACDC8}" type="datetimeFigureOut">
              <a:rPr lang="en-US" smtClean="0"/>
              <a:t>9/28/2014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22E21B-E6F7-4EF1-99B2-67E21B5BBC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583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jpeg"/><Relationship Id="rId7" Type="http://schemas.openxmlformats.org/officeDocument/2006/relationships/image" Target="../media/image7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10" Type="http://schemas.openxmlformats.org/officeDocument/2006/relationships/image" Target="../media/image10.jpeg"/><Relationship Id="rId4" Type="http://schemas.openxmlformats.org/officeDocument/2006/relationships/image" Target="../media/image4.jpeg"/><Relationship Id="rId9" Type="http://schemas.openxmlformats.org/officeDocument/2006/relationships/image" Target="../media/image9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jpeg"/><Relationship Id="rId7" Type="http://schemas.openxmlformats.org/officeDocument/2006/relationships/image" Target="../media/image16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image" Target="../media/image19.jpeg"/><Relationship Id="rId7" Type="http://schemas.openxmlformats.org/officeDocument/2006/relationships/image" Target="../media/image23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2.jpg"/><Relationship Id="rId5" Type="http://schemas.openxmlformats.org/officeDocument/2006/relationships/image" Target="../media/image21.jpeg"/><Relationship Id="rId4" Type="http://schemas.openxmlformats.org/officeDocument/2006/relationships/image" Target="../media/image20.jpeg"/><Relationship Id="rId9" Type="http://schemas.openxmlformats.org/officeDocument/2006/relationships/image" Target="../media/image25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jpe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0.jpeg"/><Relationship Id="rId11" Type="http://schemas.openxmlformats.org/officeDocument/2006/relationships/image" Target="../media/image35.jpeg"/><Relationship Id="rId5" Type="http://schemas.openxmlformats.org/officeDocument/2006/relationships/image" Target="../media/image29.jpe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89560"/>
            <a:ext cx="12192000" cy="8001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185778" y="-148046"/>
            <a:ext cx="6345857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7200" b="1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Simplicity </a:t>
            </a:r>
            <a:r>
              <a:rPr lang="en-US" sz="7200" b="1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/>
            </a:r>
            <a:br>
              <a:rPr lang="en-US" sz="7200" b="1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en-US" sz="7200" b="1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vs.</a:t>
            </a:r>
            <a:br>
              <a:rPr lang="en-US" sz="7200" b="1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en-US" sz="7200" b="1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Performance</a:t>
            </a:r>
            <a:endParaRPr lang="en-US" sz="7200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42293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application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50442" y="1825625"/>
            <a:ext cx="789111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060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Problem: g</a:t>
            </a:r>
            <a:r>
              <a:rPr lang="en-US" dirty="0" smtClean="0"/>
              <a:t>od Sagas</a:t>
            </a:r>
            <a:endParaRPr lang="en-US" dirty="0"/>
          </a:p>
        </p:txBody>
      </p:sp>
      <p:sp>
        <p:nvSpPr>
          <p:cNvPr id="6" name="Text Placeholder 3"/>
          <p:cNvSpPr txBox="1">
            <a:spLocks/>
          </p:cNvSpPr>
          <p:nvPr/>
        </p:nvSpPr>
        <p:spPr>
          <a:xfrm>
            <a:off x="838200" y="1600200"/>
            <a:ext cx="10704512" cy="381158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en-US" sz="3600" dirty="0" smtClean="0"/>
              <a:t>All actions managed by the saga</a:t>
            </a:r>
          </a:p>
          <a:p>
            <a:pPr marL="285750" indent="-285750"/>
            <a:r>
              <a:rPr lang="en-US" sz="3600" dirty="0" smtClean="0"/>
              <a:t>All work done in the context of the saga</a:t>
            </a:r>
          </a:p>
          <a:p>
            <a:pPr marL="285750" indent="-285750"/>
            <a:r>
              <a:rPr lang="en-US" sz="3600" dirty="0" smtClean="0"/>
              <a:t>Very slow</a:t>
            </a:r>
          </a:p>
          <a:p>
            <a:pPr marL="285750" indent="-285750"/>
            <a:r>
              <a:rPr lang="en-US" sz="3600" dirty="0" smtClean="0"/>
              <a:t>Hard to </a:t>
            </a:r>
            <a:r>
              <a:rPr lang="en-US" sz="3600" dirty="0" smtClean="0"/>
              <a:t>manage</a:t>
            </a:r>
          </a:p>
          <a:p>
            <a:pPr marL="285750" indent="-285750"/>
            <a:r>
              <a:rPr lang="en-US" sz="3600" dirty="0" smtClean="0"/>
              <a:t>Let’s look at the code. . . RUN IT!!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098022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god</a:t>
            </a:r>
            <a:r>
              <a:rPr lang="en-US" dirty="0" smtClean="0"/>
              <a:t> Sagas – test scenario</a:t>
            </a:r>
            <a:endParaRPr lang="en-US" dirty="0"/>
          </a:p>
        </p:txBody>
      </p:sp>
      <p:sp>
        <p:nvSpPr>
          <p:cNvPr id="6" name="Text Placeholder 3"/>
          <p:cNvSpPr txBox="1">
            <a:spLocks/>
          </p:cNvSpPr>
          <p:nvPr/>
        </p:nvSpPr>
        <p:spPr>
          <a:xfrm>
            <a:off x="838200" y="1600200"/>
            <a:ext cx="10704512" cy="381158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en-US" sz="3600" dirty="0" smtClean="0"/>
              <a:t>Roughly 1000 orders created</a:t>
            </a:r>
          </a:p>
          <a:p>
            <a:pPr marL="285750" indent="-285750"/>
            <a:r>
              <a:rPr lang="en-US" sz="3600" dirty="0" smtClean="0"/>
              <a:t>16 minutes 26 seconds to complete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4144644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431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203200"/>
            <a:ext cx="12209256" cy="645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655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8410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god Saga depends on everything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64527" y="924950"/>
            <a:ext cx="7027816" cy="5953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57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Solution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3200" b="1" dirty="0" smtClean="0"/>
              <a:t>Use sagas only for orchestration – not integration or processing logic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751896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4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Refactor to: Thinner saga, single </a:t>
            </a:r>
            <a:r>
              <a:rPr lang="en-US" dirty="0" smtClean="0"/>
              <a:t>process</a:t>
            </a:r>
            <a:endParaRPr lang="en-US" dirty="0"/>
          </a:p>
        </p:txBody>
      </p:sp>
      <p:sp>
        <p:nvSpPr>
          <p:cNvPr id="4" name="Text Placeholder 3"/>
          <p:cNvSpPr txBox="1">
            <a:spLocks/>
          </p:cNvSpPr>
          <p:nvPr/>
        </p:nvSpPr>
        <p:spPr>
          <a:xfrm>
            <a:off x="838200" y="1600200"/>
            <a:ext cx="10704512" cy="381158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en-US" sz="3600" dirty="0" smtClean="0"/>
              <a:t>Saga only </a:t>
            </a:r>
            <a:r>
              <a:rPr lang="en-US" sz="3600" dirty="0" smtClean="0"/>
              <a:t>manages taking and cancelling orders</a:t>
            </a:r>
          </a:p>
          <a:p>
            <a:pPr marL="285750" indent="-285750"/>
            <a:r>
              <a:rPr lang="en-US" sz="3600" dirty="0" smtClean="0"/>
              <a:t>All </a:t>
            </a:r>
            <a:r>
              <a:rPr lang="en-US" sz="3600" dirty="0" smtClean="0"/>
              <a:t>handler methods refactored </a:t>
            </a:r>
            <a:r>
              <a:rPr lang="en-US" sz="3600" dirty="0" smtClean="0"/>
              <a:t>into </a:t>
            </a:r>
            <a:r>
              <a:rPr lang="en-US" sz="3600" dirty="0" smtClean="0"/>
              <a:t>classes</a:t>
            </a:r>
            <a:endParaRPr lang="en-US" sz="3600" dirty="0" smtClean="0"/>
          </a:p>
          <a:p>
            <a:pPr marL="285750" indent="-285750"/>
            <a:r>
              <a:rPr lang="en-US" sz="3600" dirty="0" smtClean="0"/>
              <a:t>More SOLID code (child’s play)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194193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4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Remaining problem: single </a:t>
            </a:r>
            <a:r>
              <a:rPr lang="en-US" dirty="0" smtClean="0"/>
              <a:t>process</a:t>
            </a:r>
            <a:endParaRPr lang="en-US" dirty="0"/>
          </a:p>
        </p:txBody>
      </p:sp>
      <p:sp>
        <p:nvSpPr>
          <p:cNvPr id="4" name="Text Placeholder 3"/>
          <p:cNvSpPr txBox="1">
            <a:spLocks/>
          </p:cNvSpPr>
          <p:nvPr/>
        </p:nvSpPr>
        <p:spPr>
          <a:xfrm>
            <a:off x="838200" y="1600200"/>
            <a:ext cx="10704512" cy="381158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en-US" sz="3600" dirty="0" smtClean="0"/>
              <a:t>Roughly 1000 orders created</a:t>
            </a:r>
          </a:p>
          <a:p>
            <a:pPr marL="285750" indent="-285750"/>
            <a:r>
              <a:rPr lang="en-US" sz="3600" dirty="0" smtClean="0"/>
              <a:t>9 minutes 57 seconds to </a:t>
            </a:r>
            <a:r>
              <a:rPr lang="en-US" sz="3600" dirty="0" smtClean="0"/>
              <a:t>complete</a:t>
            </a:r>
            <a:endParaRPr lang="en-US" sz="3600" dirty="0" smtClean="0"/>
          </a:p>
          <a:p>
            <a:pPr marL="285750" indent="-285750"/>
            <a:r>
              <a:rPr lang="en-US" sz="3600" dirty="0" smtClean="0"/>
              <a:t>Processed eventually</a:t>
            </a:r>
            <a:r>
              <a:rPr lang="en-US" sz="3600" dirty="0" smtClean="0"/>
              <a:t>!</a:t>
            </a:r>
          </a:p>
          <a:p>
            <a:pPr marL="285750" indent="-285750"/>
            <a:r>
              <a:rPr lang="en-US" sz="3600" dirty="0" smtClean="0"/>
              <a:t>Let’s take a look at the code. . . 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591518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-17279" y="203200"/>
            <a:ext cx="12226558" cy="6451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104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https://fbcdn-sphotos-f-a.akamaihd.net/hphotos-ak-xpa1/v/t1.0-9/10647047_10152587068070668_3047869597438308223_n.jpg?oh=c41b294365e2f02063214cc88d5f1fea&amp;oe=54CBACFD&amp;__gda__=1422958827_581190adccc694e29b76cd4942a6f81c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591"/>
          <a:stretch/>
        </p:blipFill>
        <p:spPr bwMode="auto">
          <a:xfrm>
            <a:off x="6086209" y="3291366"/>
            <a:ext cx="6108154" cy="3592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s://scontent-b-lax.xx.fbcdn.net/hphotos-xpa1/t31.0-8/1498950_10152232534038611_627591919591174837_o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40" t="36257" r="25199" b="30053"/>
          <a:stretch/>
        </p:blipFill>
        <p:spPr bwMode="auto">
          <a:xfrm>
            <a:off x="-17665" y="3299460"/>
            <a:ext cx="7519728" cy="3607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www.partywithpalermo.com/images/header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6676" y="0"/>
            <a:ext cx="10453469" cy="1781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i63.fastpic.ru/big/2014/0829/6f/d4623a7b6520ce38f0a54f1c6dee936f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194005" cy="1781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s://pbs.twimg.com/profile_images/48258312/avatarsmall_400x400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156" y="1398923"/>
            <a:ext cx="2275064" cy="2275064"/>
          </a:xfrm>
          <a:prstGeom prst="rect">
            <a:avLst/>
          </a:prstGeo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3144982" y="1926007"/>
            <a:ext cx="7599218" cy="11107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Jeffrey Palermo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813384" y="2897988"/>
            <a:ext cx="4520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http://jeffreypalermo.com/about/</a:t>
            </a:r>
            <a:endParaRPr lang="en-US" dirty="0"/>
          </a:p>
        </p:txBody>
      </p:sp>
      <p:pic>
        <p:nvPicPr>
          <p:cNvPr id="1038" name="Picture 14" descr="https://fbcdn-sphotos-a-a.akamaihd.net/hphotos-ak-xaf1/v/t1.0-9/5042_1180637436694_3599447_n.jpg?oh=78a8b64e2484a5a1bba75b4b4885dfab&amp;oe=54B8CB2E&amp;__gda__=1422433823_4ee84b8124c523cb7e2e67ae194ae9ef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889"/>
          <a:stretch/>
        </p:blipFill>
        <p:spPr bwMode="auto">
          <a:xfrm>
            <a:off x="3294073" y="5359145"/>
            <a:ext cx="3906614" cy="1536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https://fbcdn-sphotos-d-a.akamaihd.net/hphotos-ak-xfp1/t31.0-8/10679672_10152591962235668_3311918090859883825_o.jp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98" b="9918"/>
          <a:stretch/>
        </p:blipFill>
        <p:spPr bwMode="auto">
          <a:xfrm>
            <a:off x="-6827" y="5359145"/>
            <a:ext cx="3201162" cy="1581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https://scontent-b-lax.xx.fbcdn.net/hphotos-xfp1/v/t1.0-9/10334436_10152422076425668_4094129749467251735_n.jpg?oh=7a1e470687548bf2c0399ba63734e67f&amp;oe=5487B350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4438" y="5359145"/>
            <a:ext cx="2742450" cy="1542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https://fbcdn-sphotos-f-a.akamaihd.net/hphotos-ak-xap1/v/t1.0-9/10307231_10152330345965668_5959136198231242361_n.jpg?oh=83e1aad1061252cca2c1b95cefd1ddea&amp;oe=54BD4631&amp;__gda__=1418387044_07273b5c6ff87ee67420ee7947478655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5090" y="5359145"/>
            <a:ext cx="2049273" cy="1536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3486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38200" y="365125"/>
            <a:ext cx="5780314" cy="1325563"/>
          </a:xfrm>
        </p:spPr>
        <p:txBody>
          <a:bodyPr/>
          <a:lstStyle/>
          <a:p>
            <a:r>
              <a:rPr lang="en-US" dirty="0" smtClean="0"/>
              <a:t>Single process, separate handlers structure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05897" y="220555"/>
            <a:ext cx="5146766" cy="6545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225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Solution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3200" b="1" dirty="0" smtClean="0"/>
              <a:t>Separate handlers into dedicated worker processes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422856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4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Refactoring: multiple processes</a:t>
            </a:r>
            <a:endParaRPr lang="en-US" dirty="0"/>
          </a:p>
        </p:txBody>
      </p:sp>
      <p:sp>
        <p:nvSpPr>
          <p:cNvPr id="4" name="Text Placeholder 3"/>
          <p:cNvSpPr txBox="1">
            <a:spLocks/>
          </p:cNvSpPr>
          <p:nvPr/>
        </p:nvSpPr>
        <p:spPr>
          <a:xfrm>
            <a:off x="838200" y="1600200"/>
            <a:ext cx="10704512" cy="381158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en-US" sz="3600" dirty="0" smtClean="0"/>
              <a:t>Saga only </a:t>
            </a:r>
            <a:r>
              <a:rPr lang="en-US" sz="3600" dirty="0" smtClean="0"/>
              <a:t>manages taking and cancelling orders</a:t>
            </a:r>
          </a:p>
          <a:p>
            <a:pPr marL="285750" indent="-285750"/>
            <a:r>
              <a:rPr lang="en-US" sz="3600" dirty="0" smtClean="0"/>
              <a:t>All </a:t>
            </a:r>
            <a:r>
              <a:rPr lang="en-US" sz="3600" dirty="0" smtClean="0"/>
              <a:t>handler classes refactored </a:t>
            </a:r>
            <a:r>
              <a:rPr lang="en-US" sz="3600" dirty="0" smtClean="0"/>
              <a:t>into their own </a:t>
            </a:r>
            <a:r>
              <a:rPr lang="en-US" sz="3600" dirty="0" smtClean="0"/>
              <a:t>processes</a:t>
            </a:r>
            <a:endParaRPr lang="en-US" sz="3600" dirty="0" smtClean="0"/>
          </a:p>
          <a:p>
            <a:pPr marL="285750" indent="-285750"/>
            <a:r>
              <a:rPr lang="en-US" sz="3600" dirty="0" smtClean="0"/>
              <a:t>Can scale handlers/processes independently 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4032368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4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Refactored performance</a:t>
            </a:r>
            <a:endParaRPr lang="en-US" dirty="0"/>
          </a:p>
        </p:txBody>
      </p:sp>
      <p:sp>
        <p:nvSpPr>
          <p:cNvPr id="4" name="Text Placeholder 3"/>
          <p:cNvSpPr txBox="1">
            <a:spLocks/>
          </p:cNvSpPr>
          <p:nvPr/>
        </p:nvSpPr>
        <p:spPr>
          <a:xfrm>
            <a:off x="838200" y="1600200"/>
            <a:ext cx="10704512" cy="381158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en-US" sz="3600" dirty="0" smtClean="0"/>
              <a:t>Roughly 1000 orders created</a:t>
            </a:r>
          </a:p>
          <a:p>
            <a:pPr marL="285750" indent="-285750"/>
            <a:r>
              <a:rPr lang="en-US" sz="3600" dirty="0"/>
              <a:t>7</a:t>
            </a:r>
            <a:r>
              <a:rPr lang="en-US" sz="3600" dirty="0" smtClean="0"/>
              <a:t> minutes 53 seconds to complete</a:t>
            </a:r>
          </a:p>
          <a:p>
            <a:pPr marL="285750" indent="-285750"/>
            <a:r>
              <a:rPr lang="en-US" sz="5400" dirty="0" smtClean="0"/>
              <a:t>Processed twice as fast!</a:t>
            </a:r>
          </a:p>
          <a:p>
            <a:pPr marL="285750" indent="-285750"/>
            <a:r>
              <a:rPr lang="en-US" sz="3600" dirty="0" smtClean="0"/>
              <a:t>Could be faster hosted across multiple </a:t>
            </a:r>
            <a:r>
              <a:rPr lang="en-US" sz="3600" dirty="0" smtClean="0"/>
              <a:t>machines</a:t>
            </a:r>
          </a:p>
          <a:p>
            <a:pPr marL="285750" indent="-285750"/>
            <a:r>
              <a:rPr lang="en-US" sz="3600" dirty="0" smtClean="0"/>
              <a:t>Messages of varying throughput levels can maintain SLAs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771806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96687"/>
            <a:ext cx="12203670" cy="6470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206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65125"/>
            <a:ext cx="10744200" cy="1325563"/>
          </a:xfrm>
        </p:spPr>
        <p:txBody>
          <a:bodyPr/>
          <a:lstStyle/>
          <a:p>
            <a:r>
              <a:rPr lang="en-US" dirty="0" smtClean="0"/>
              <a:t>A place for everything &amp; everything in its place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28539" y="1825625"/>
            <a:ext cx="933492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21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Don’t overuse the saga. . 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Unless </a:t>
            </a:r>
            <a:r>
              <a:rPr lang="en-US" dirty="0" smtClean="0"/>
              <a:t>you have an orchestration/workflow</a:t>
            </a:r>
          </a:p>
          <a:p>
            <a:pPr lvl="1"/>
            <a:r>
              <a:rPr lang="en-US" dirty="0" smtClean="0"/>
              <a:t>And get out of a saga method as fast as possible</a:t>
            </a:r>
          </a:p>
          <a:p>
            <a:r>
              <a:rPr lang="en-US" dirty="0" smtClean="0"/>
              <a:t>For maintaining any data other than orchestration (</a:t>
            </a:r>
            <a:r>
              <a:rPr lang="en-US" dirty="0" err="1" smtClean="0"/>
              <a:t>SagaData</a:t>
            </a:r>
            <a:r>
              <a:rPr lang="en-US" dirty="0" smtClean="0"/>
              <a:t>)</a:t>
            </a:r>
          </a:p>
          <a:p>
            <a:r>
              <a:rPr lang="en-US" dirty="0" smtClean="0"/>
              <a:t>Unless you have to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7929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s://fbcdn-sphotos-d-a.akamaihd.net/hphotos-ak-xpf1/v/t1.0-9/10533327_10152380390278611_1055975032812974777_n.jpg?oh=0b0f5dc6466c8153904cfb44d4ed2e9d&amp;oe=5483D51D&amp;__gda__=1422455138_93e65320ef46d0cadb1ee52028f6c011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710"/>
          <a:stretch/>
        </p:blipFill>
        <p:spPr bwMode="auto">
          <a:xfrm>
            <a:off x="0" y="-8731"/>
            <a:ext cx="12192000" cy="7616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130300" y="1439069"/>
            <a:ext cx="495300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solidFill>
                  <a:schemeClr val="bg1"/>
                </a:solidFill>
              </a:rPr>
              <a:t>Jeffrey Palermo</a:t>
            </a:r>
          </a:p>
          <a:p>
            <a:pPr algn="ctr"/>
            <a:r>
              <a:rPr lang="en-US" sz="2800" dirty="0" smtClean="0">
                <a:solidFill>
                  <a:schemeClr val="bg1"/>
                </a:solidFill>
              </a:rPr>
              <a:t>jeffrey@clear-measure.com</a:t>
            </a:r>
          </a:p>
          <a:p>
            <a:pPr algn="ctr"/>
            <a:r>
              <a:rPr lang="en-US" sz="2800" dirty="0" smtClean="0">
                <a:solidFill>
                  <a:schemeClr val="bg1"/>
                </a:solidFill>
              </a:rPr>
              <a:t>@</a:t>
            </a:r>
            <a:r>
              <a:rPr lang="en-US" sz="2800" dirty="0" err="1" smtClean="0">
                <a:solidFill>
                  <a:schemeClr val="bg1"/>
                </a:solidFill>
              </a:rPr>
              <a:t>jeffreypalermo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134100" y="1439069"/>
            <a:ext cx="495300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solidFill>
                  <a:schemeClr val="bg1"/>
                </a:solidFill>
              </a:rPr>
              <a:t>Andrew Siemer</a:t>
            </a:r>
          </a:p>
          <a:p>
            <a:pPr algn="ctr"/>
            <a:r>
              <a:rPr lang="en-US" sz="2800" dirty="0" smtClean="0">
                <a:solidFill>
                  <a:schemeClr val="bg1"/>
                </a:solidFill>
              </a:rPr>
              <a:t>andrew@clear-measure.com</a:t>
            </a:r>
          </a:p>
          <a:p>
            <a:pPr algn="ctr"/>
            <a:r>
              <a:rPr lang="en-US" sz="2800" dirty="0" smtClean="0">
                <a:solidFill>
                  <a:schemeClr val="bg1"/>
                </a:solidFill>
              </a:rPr>
              <a:t>@</a:t>
            </a:r>
            <a:r>
              <a:rPr lang="en-US" sz="2800" dirty="0" err="1" smtClean="0">
                <a:solidFill>
                  <a:schemeClr val="bg1"/>
                </a:solidFill>
              </a:rPr>
              <a:t>asiemer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17600" y="292100"/>
            <a:ext cx="99949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 smtClean="0"/>
              <a:t>Come work with us in Austin!</a:t>
            </a:r>
            <a:endParaRPr lang="en-US" sz="5400" dirty="0"/>
          </a:p>
        </p:txBody>
      </p:sp>
      <p:sp>
        <p:nvSpPr>
          <p:cNvPr id="6" name="TextBox 5"/>
          <p:cNvSpPr txBox="1"/>
          <p:nvPr/>
        </p:nvSpPr>
        <p:spPr>
          <a:xfrm>
            <a:off x="6121400" y="6604000"/>
            <a:ext cx="5994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solidFill>
                  <a:schemeClr val="accent4">
                    <a:lumMod val="20000"/>
                    <a:lumOff val="80000"/>
                  </a:schemeClr>
                </a:solidFill>
              </a:rPr>
              <a:t>#</a:t>
            </a:r>
            <a:r>
              <a:rPr lang="en-US" sz="5400" dirty="0" err="1" smtClean="0">
                <a:solidFill>
                  <a:schemeClr val="accent4">
                    <a:lumMod val="20000"/>
                    <a:lumOff val="80000"/>
                  </a:schemeClr>
                </a:solidFill>
              </a:rPr>
              <a:t>LoveClearMeasure</a:t>
            </a:r>
            <a:endParaRPr lang="en-US" sz="5400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6113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https://leanpub.com/site_images/fodder/andrew-siemer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144982" y="1926007"/>
            <a:ext cx="7599218" cy="11107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Andrew Siemer</a:t>
            </a:r>
            <a:endParaRPr lang="en-US" dirty="0"/>
          </a:p>
        </p:txBody>
      </p:sp>
      <p:pic>
        <p:nvPicPr>
          <p:cNvPr id="6" name="Picture 10" descr="http://www.andrewsiemer.com/Themes/AndrewSiemer/Images/PageHeaders/Fathe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3849" y="0"/>
            <a:ext cx="6108151" cy="1781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http://www.andrewsiemer.com/Themes/AndrewSiemer/Images/PageHeaders/Cowboy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9030" y="3252418"/>
            <a:ext cx="6241693" cy="1820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2" descr="http://www.andrewsiemer.com/Themes/AndrewSiemer/Images/PageHeaders/WarriorDash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108154" cy="1781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 descr="http://www.andrewsiemer.com/Themes/AndrewSiemer/Images/PageHeaders/GoRuck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081" y="5072911"/>
            <a:ext cx="6120305" cy="1785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8" descr="http://www.andrewsiemer.com/Themes/AndrewSiemer/Images/PageHeaders/ToughMudder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305" y="3291365"/>
            <a:ext cx="6108154" cy="1781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6" descr="http://www.andrewsiemer.com/Themes/AndrewSiemer/Images/PageHeaders/Spartan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5076454"/>
            <a:ext cx="6108158" cy="1781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2" descr="Andrew Siemer large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156" y="1398923"/>
            <a:ext cx="2275064" cy="2275064"/>
          </a:xfrm>
          <a:prstGeom prst="rect">
            <a:avLst/>
          </a:prstGeo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9057931" y="2897988"/>
            <a:ext cx="3157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http://about.me/andrewsiemer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8610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0" descr="http://ecx.images-amazon.com/images/I/51iuMAinfEL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2259" y="-19081"/>
            <a:ext cx="2499741" cy="3086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2" descr="http://ecx.images-amazon.com/images/I/417iYgvSCI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79" y="3771899"/>
            <a:ext cx="2497326" cy="3083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4" descr="http://ecx.images-amazon.com/images/I/51P9q7fcJZL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1109" y="0"/>
            <a:ext cx="2495834" cy="3081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utoShape 16" descr="Fodder cover page"/>
          <p:cNvSpPr>
            <a:spLocks noChangeAspect="1" noChangeArrowheads="1"/>
          </p:cNvSpPr>
          <p:nvPr/>
        </p:nvSpPr>
        <p:spPr bwMode="auto">
          <a:xfrm>
            <a:off x="155575" y="141106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18" descr="Fodder cover pag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3030" y="3779716"/>
            <a:ext cx="2375803" cy="3078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65022" cy="3081277"/>
          </a:xfrm>
          <a:prstGeom prst="rect">
            <a:avLst/>
          </a:prstGeom>
        </p:spPr>
      </p:pic>
      <p:pic>
        <p:nvPicPr>
          <p:cNvPr id="2062" name="Picture 14" descr="http://images.pearsoned-ema.com/jpeg/large/9781933988627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3635" y="3779716"/>
            <a:ext cx="2458365" cy="3081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http://ecx.images-amazon.com/images/I/51j-CeL%2B8uL._SX220_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3030" y="-19081"/>
            <a:ext cx="2480286" cy="3100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http://ebook.it580.com/files/2010/08/193518279X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5348" y="3776723"/>
            <a:ext cx="2447355" cy="3081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6779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6" name="Picture 10" descr="http://www.lampsplus.com/images/lampsplus-300x30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6873" y="4535595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2" descr="http://i2.cdn.turner.com/dr/pga/sites/default/files/articles/Callway_Golf_Logo-640x36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7436" y="2437599"/>
            <a:ext cx="2678539" cy="1506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4" descr="https://gigaompaidcontent.files.wordpress.com/2012/02/fox-interactive-media-logo-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5623" y="2319391"/>
            <a:ext cx="2423664" cy="158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6" descr="http://abcnewsradioonline.com/storage/news-images/052312_AmericanIdolLogoFox.jpg?__SQUARESPACE_CACHEVERSION=1374742409969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8447" y="5258798"/>
            <a:ext cx="2477711" cy="1392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8" descr="http://images.vcpost.com/data/images/full/10771/lightsail-education.jpg?w=590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0139" y="4101968"/>
            <a:ext cx="2038687" cy="1521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0" descr="http://www.boulderlogic.com/wp-content/themes/boulderlogic2/images/logo-rackspace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7345" y="4670310"/>
            <a:ext cx="1666875" cy="409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2" descr="http://www.baileybanksandbiddle.com/og-content/themes/baileybanksandbiddle.com/images/logo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1643" y="4380671"/>
            <a:ext cx="314325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4" descr="Globalscape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4293" y="5721770"/>
            <a:ext cx="3133725" cy="64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6" descr="http://upload.wikimedia.org/wikipedia/commons/thumb/c/c8/2_Ranger_Battalion_Shoulder_Sleeve_Insignia.svg/700px-2_Ranger_Battalion_Shoulder_Sleeve_Insignia.svg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918" y="5334666"/>
            <a:ext cx="2058308" cy="1055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8" descr="http://www.clear-measure.com/wp-content/uploads/2014/04/ClearMeasure-white-background-full-logo.jp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594" y="368844"/>
            <a:ext cx="6992945" cy="1745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7724991" y="961557"/>
            <a:ext cx="43146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 We are hiring!!!</a:t>
            </a:r>
            <a:endParaRPr lang="en-US" sz="4000" b="1" dirty="0">
              <a:solidFill>
                <a:srgbClr val="C00000"/>
              </a:solidFill>
            </a:endParaRPr>
          </a:p>
        </p:txBody>
      </p:sp>
      <p:pic>
        <p:nvPicPr>
          <p:cNvPr id="17" name="Picture 8" descr="http://247wallst.files.wordpress.com/2012/10/dell_logo-svg.png?w=400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8644" y="2645956"/>
            <a:ext cx="1474442" cy="1456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1910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441092" y="2639936"/>
            <a:ext cx="771038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dirty="0" smtClean="0"/>
              <a:t>Simplicity VS. Performance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1079713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We’ve screwed up!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We’ve worked through all kinds of barriers to performance.</a:t>
            </a:r>
          </a:p>
          <a:p>
            <a:endParaRPr lang="en-US" dirty="0" smtClean="0"/>
          </a:p>
          <a:p>
            <a:r>
              <a:rPr lang="en-US" dirty="0" smtClean="0"/>
              <a:t>We’ve employed </a:t>
            </a:r>
            <a:r>
              <a:rPr lang="en-US" dirty="0" err="1" smtClean="0"/>
              <a:t>NServiceBus</a:t>
            </a:r>
            <a:r>
              <a:rPr lang="en-US" dirty="0" smtClean="0"/>
              <a:t> on Dell.com, big retailers, financial institutions, etc.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8743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prezijedi.com/wp-content/uploads/2013/10/Closet-before-and-after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779" y="0"/>
            <a:ext cx="898222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554" y="86451"/>
            <a:ext cx="3847011" cy="3623400"/>
          </a:xfrm>
        </p:spPr>
        <p:txBody>
          <a:bodyPr anchor="t">
            <a:normAutofit/>
          </a:bodyPr>
          <a:lstStyle/>
          <a:p>
            <a:r>
              <a:rPr lang="en-US" dirty="0" smtClean="0"/>
              <a:t>Simplicity yields performance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0325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41161"/>
          </a:xfrm>
        </p:spPr>
        <p:txBody>
          <a:bodyPr/>
          <a:lstStyle/>
          <a:p>
            <a:r>
              <a:rPr lang="en-US" dirty="0" smtClean="0"/>
              <a:t>Executive 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6909" y="1445622"/>
            <a:ext cx="10515600" cy="5016137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Don’t distribute</a:t>
            </a:r>
          </a:p>
          <a:p>
            <a:pPr lvl="1"/>
            <a:r>
              <a:rPr lang="en-US" dirty="0" smtClean="0"/>
              <a:t>Martin Fowler’s </a:t>
            </a:r>
            <a:r>
              <a:rPr lang="en-US" i="1" dirty="0"/>
              <a:t>First Law of Distributed Object Design</a:t>
            </a:r>
            <a:r>
              <a:rPr lang="en-US" dirty="0"/>
              <a:t>: Don’t distribute your objects</a:t>
            </a:r>
            <a:r>
              <a:rPr lang="en-US" dirty="0" smtClean="0"/>
              <a:t>!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The network is reliable.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Latency is zero.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Bandwidth is infinite.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The network is secure.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Topology doesn't change.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There is one administrator.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Transport cost is zero.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The network is homogeneous.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Minimize processing in the saga</a:t>
            </a:r>
          </a:p>
          <a:p>
            <a:r>
              <a:rPr lang="en-US" dirty="0" smtClean="0"/>
              <a:t>Don’t share queues/processes across SLAs – decouple fault/surge isolation</a:t>
            </a:r>
          </a:p>
          <a:p>
            <a:r>
              <a:rPr lang="en-US" dirty="0" smtClean="0"/>
              <a:t>Don’t use a saga when a normal handler will suffice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4267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255</TotalTime>
  <Words>329</Words>
  <Application>Microsoft Office PowerPoint</Application>
  <PresentationFormat>Widescreen</PresentationFormat>
  <Paragraphs>76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Arial</vt:lpstr>
      <vt:lpstr>Calibri</vt:lpstr>
      <vt:lpstr>Calibri Light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We’ve screwed up!</vt:lpstr>
      <vt:lpstr>Simplicity yields performance  </vt:lpstr>
      <vt:lpstr>Executive summary</vt:lpstr>
      <vt:lpstr>Example application</vt:lpstr>
      <vt:lpstr>Problem: god Sagas</vt:lpstr>
      <vt:lpstr>god Sagas – test scenario</vt:lpstr>
      <vt:lpstr>PowerPoint Presentation</vt:lpstr>
      <vt:lpstr>PowerPoint Presentation</vt:lpstr>
      <vt:lpstr>god Saga depends on everything</vt:lpstr>
      <vt:lpstr>Solution</vt:lpstr>
      <vt:lpstr>Refactor to: Thinner saga, single process</vt:lpstr>
      <vt:lpstr>Remaining problem: single process</vt:lpstr>
      <vt:lpstr>PowerPoint Presentation</vt:lpstr>
      <vt:lpstr>Single process, separate handlers structure</vt:lpstr>
      <vt:lpstr>Solution</vt:lpstr>
      <vt:lpstr>Refactoring: multiple processes</vt:lpstr>
      <vt:lpstr>Refactored performance</vt:lpstr>
      <vt:lpstr>PowerPoint Presentation</vt:lpstr>
      <vt:lpstr>A place for everything &amp; everything in its place</vt:lpstr>
      <vt:lpstr>Don’t overuse the saga. . .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Andrew Siemer</dc:creator>
  <cp:lastModifiedBy>Jeffrey Palermo</cp:lastModifiedBy>
  <cp:revision>42</cp:revision>
  <dcterms:created xsi:type="dcterms:W3CDTF">2014-09-28T17:38:30Z</dcterms:created>
  <dcterms:modified xsi:type="dcterms:W3CDTF">2014-09-29T07:28:39Z</dcterms:modified>
</cp:coreProperties>
</file>